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34"/>
  </p:notesMasterIdLst>
  <p:sldIdLst>
    <p:sldId id="256" r:id="rId2"/>
    <p:sldId id="257" r:id="rId3"/>
    <p:sldId id="258" r:id="rId4"/>
    <p:sldId id="283" r:id="rId5"/>
    <p:sldId id="282" r:id="rId6"/>
    <p:sldId id="281" r:id="rId7"/>
    <p:sldId id="280" r:id="rId8"/>
    <p:sldId id="279" r:id="rId9"/>
    <p:sldId id="277" r:id="rId10"/>
    <p:sldId id="278" r:id="rId11"/>
    <p:sldId id="276" r:id="rId12"/>
    <p:sldId id="275" r:id="rId13"/>
    <p:sldId id="274" r:id="rId14"/>
    <p:sldId id="273" r:id="rId15"/>
    <p:sldId id="272" r:id="rId16"/>
    <p:sldId id="271" r:id="rId17"/>
    <p:sldId id="270" r:id="rId18"/>
    <p:sldId id="269" r:id="rId19"/>
    <p:sldId id="268" r:id="rId20"/>
    <p:sldId id="267" r:id="rId21"/>
    <p:sldId id="266" r:id="rId22"/>
    <p:sldId id="265" r:id="rId23"/>
    <p:sldId id="264" r:id="rId24"/>
    <p:sldId id="263" r:id="rId25"/>
    <p:sldId id="262" r:id="rId26"/>
    <p:sldId id="261" r:id="rId27"/>
    <p:sldId id="260" r:id="rId28"/>
    <p:sldId id="259" r:id="rId29"/>
    <p:sldId id="285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E165C-3A01-4F01-BCCA-E0544C3227D0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6B16-9E5E-47CE-96F3-745935D99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6B16-9E5E-47CE-96F3-745935D99C0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B472B-C181-45EE-95B3-A98B90735D72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8BC69-9915-401A-9439-8928ADACEF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spd="med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685800"/>
            <a:ext cx="4152900" cy="2514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Allez</a:t>
            </a:r>
            <a:r>
              <a:rPr lang="en-US" dirty="0" smtClean="0"/>
              <a:t>, </a:t>
            </a:r>
            <a:r>
              <a:rPr lang="en-US" dirty="0" err="1" smtClean="0"/>
              <a:t>Viens</a:t>
            </a:r>
            <a:r>
              <a:rPr lang="en-US" dirty="0" smtClean="0"/>
              <a:t> 2</a:t>
            </a:r>
            <a:br>
              <a:rPr lang="en-US" dirty="0" smtClean="0"/>
            </a:br>
            <a:r>
              <a:rPr lang="en-US" dirty="0" err="1" smtClean="0"/>
              <a:t>Chapitre</a:t>
            </a:r>
            <a:r>
              <a:rPr lang="en-US" dirty="0" smtClean="0"/>
              <a:t> 8.1</a:t>
            </a:r>
            <a:br>
              <a:rPr lang="en-US" dirty="0" smtClean="0"/>
            </a:br>
            <a:r>
              <a:rPr lang="en-US" dirty="0" err="1" smtClean="0"/>
              <a:t>C’était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ça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48400" y="4648200"/>
            <a:ext cx="1905000" cy="5334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Evelyne</a:t>
            </a:r>
            <a:r>
              <a:rPr lang="en-US" dirty="0" smtClean="0">
                <a:solidFill>
                  <a:schemeClr val="tx1"/>
                </a:solidFill>
              </a:rPr>
              <a:t> Gras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09600" y="4495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6" charset="0"/>
              </a:rPr>
              <a:t>Created by:</a:t>
            </a:r>
          </a:p>
        </p:txBody>
      </p:sp>
      <p:pic>
        <p:nvPicPr>
          <p:cNvPr id="5" name="Picture 5" descr="PHYLLI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495800"/>
            <a:ext cx="1828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810000" y="4419600"/>
            <a:ext cx="236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 err="1" smtClean="0">
                <a:latin typeface="Vladimir Script" pitchFamily="64" charset="0"/>
              </a:rPr>
              <a:t>Dimick</a:t>
            </a:r>
            <a:r>
              <a:rPr lang="en-US" sz="4000" b="1" dirty="0" smtClean="0">
                <a:latin typeface="Vladimir Script" pitchFamily="64" charset="0"/>
              </a:rPr>
              <a:t>   &amp;</a:t>
            </a:r>
            <a:endParaRPr lang="en-US" sz="4000" b="1" dirty="0">
              <a:latin typeface="Vladimir Script" pitchFamily="6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53200" y="6858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Tu</a:t>
            </a:r>
            <a:r>
              <a:rPr lang="en-US" sz="2400" dirty="0" smtClean="0">
                <a:latin typeface="Georgia" pitchFamily="18" charset="0"/>
              </a:rPr>
              <a:t> vas </a:t>
            </a:r>
            <a:r>
              <a:rPr lang="en-US" sz="2400" dirty="0" err="1" smtClean="0">
                <a:latin typeface="Georgia" pitchFamily="18" charset="0"/>
              </a:rPr>
              <a:t>voir</a:t>
            </a:r>
            <a:r>
              <a:rPr lang="en-US" sz="2400" dirty="0" smtClean="0">
                <a:latin typeface="Georgia" pitchFamily="18" charset="0"/>
              </a:rPr>
              <a:t>…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5600" y="12954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You’ll see…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2529" name="Picture 1" descr="C:\Users\owner\Desktop\New Folder\ireland\Pictures\Microsoft Clip Organizer\j02841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3007179" cy="37843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4572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C’était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tellement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différent</a:t>
            </a:r>
            <a:r>
              <a:rPr lang="en-US" sz="2400" dirty="0" smtClean="0">
                <a:latin typeface="Georgia" pitchFamily="18" charset="0"/>
              </a:rPr>
              <a:t>?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6600" y="10668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Was it really so different?</a:t>
            </a:r>
            <a:endParaRPr lang="en-US" sz="1400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457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C’était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si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différent</a:t>
            </a:r>
            <a:r>
              <a:rPr lang="en-US" sz="2400" dirty="0" smtClean="0">
                <a:latin typeface="Georgia" pitchFamily="18" charset="0"/>
              </a:rPr>
              <a:t>?</a:t>
            </a:r>
            <a:endParaRPr lang="en-US" sz="2400" dirty="0">
              <a:latin typeface="Georgia" pitchFamily="18" charset="0"/>
            </a:endParaRPr>
          </a:p>
        </p:txBody>
      </p:sp>
      <p:pic>
        <p:nvPicPr>
          <p:cNvPr id="19457" name="Picture 1" descr="C:\Users\owner\Desktop\New Folder\ireland\Pictures\Microsoft Clip Organizer\j03364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38400"/>
            <a:ext cx="2617812" cy="2363302"/>
          </a:xfrm>
          <a:prstGeom prst="rect">
            <a:avLst/>
          </a:prstGeom>
          <a:noFill/>
        </p:spPr>
      </p:pic>
      <p:pic>
        <p:nvPicPr>
          <p:cNvPr id="19458" name="Picture 2" descr="C:\Users\owner\Desktop\New Folder\ireland\Pictures\Microsoft Clip Organizer\j03005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3622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6858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C’était</a:t>
            </a:r>
            <a:r>
              <a:rPr lang="en-US" sz="2400" dirty="0" smtClean="0">
                <a:latin typeface="Georgia" pitchFamily="18" charset="0"/>
              </a:rPr>
              <a:t> …      beau.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1447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It </a:t>
            </a:r>
            <a:r>
              <a:rPr lang="en-US" sz="1400" dirty="0" smtClean="0">
                <a:latin typeface="Georgia" pitchFamily="18" charset="0"/>
              </a:rPr>
              <a:t>was …beautiful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5" name="Picture 9" descr="D:\My documents D\AllezViens2\chap1\animations1-1\animfact.1187580464\365856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28800"/>
            <a:ext cx="2378075" cy="4160838"/>
          </a:xfrm>
          <a:prstGeom prst="rect">
            <a:avLst/>
          </a:prstGeom>
          <a:noFill/>
        </p:spPr>
      </p:pic>
      <p:pic>
        <p:nvPicPr>
          <p:cNvPr id="6" name="Picture 8" descr="D:\My documents D\AllezViens2\chap1\animations1-1\animfact.1187580464\3658584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828800"/>
            <a:ext cx="2378075" cy="41608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6858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Il y </a:t>
            </a:r>
            <a:r>
              <a:rPr lang="en-US" sz="2400" dirty="0" err="1" smtClean="0">
                <a:latin typeface="Georgia" pitchFamily="18" charset="0"/>
              </a:rPr>
              <a:t>avait</a:t>
            </a:r>
            <a:r>
              <a:rPr lang="en-US" sz="2400" dirty="0" smtClean="0">
                <a:latin typeface="Georgia" pitchFamily="18" charset="0"/>
              </a:rPr>
              <a:t> … de </a:t>
            </a:r>
            <a:r>
              <a:rPr lang="en-US" sz="2400" dirty="0" err="1" smtClean="0">
                <a:latin typeface="Georgia" pitchFamily="18" charset="0"/>
              </a:rPr>
              <a:t>jolis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palmiers</a:t>
            </a:r>
            <a:r>
              <a:rPr lang="en-US" sz="2400" dirty="0" smtClean="0">
                <a:latin typeface="Georgia" pitchFamily="18" charset="0"/>
              </a:rPr>
              <a:t>.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9400" y="12192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There were</a:t>
            </a:r>
            <a:r>
              <a:rPr lang="en-US" sz="1400" dirty="0" smtClean="0">
                <a:latin typeface="Georgia" pitchFamily="18" charset="0"/>
              </a:rPr>
              <a:t>…  beautiful palm trees.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17410" name="Picture 2" descr="http://www.aperfectworld.org/clipart/nature/palm_trees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2057400"/>
            <a:ext cx="4114800" cy="39683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8500" y="609600"/>
            <a:ext cx="514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La vie </a:t>
            </a:r>
            <a:r>
              <a:rPr lang="en-US" sz="2400" dirty="0" err="1" smtClean="0">
                <a:latin typeface="Georgia" pitchFamily="18" charset="0"/>
              </a:rPr>
              <a:t>était</a:t>
            </a:r>
            <a:r>
              <a:rPr lang="en-US" sz="2400" dirty="0" smtClean="0">
                <a:latin typeface="Georgia" pitchFamily="18" charset="0"/>
              </a:rPr>
              <a:t> plus</a:t>
            </a:r>
            <a:r>
              <a:rPr lang="en-US" sz="2400" dirty="0" smtClean="0">
                <a:latin typeface="Georgia" pitchFamily="18" charset="0"/>
              </a:rPr>
              <a:t>…   simple.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11430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L</a:t>
            </a:r>
            <a:r>
              <a:rPr lang="en-US" sz="1400" dirty="0" smtClean="0">
                <a:latin typeface="Georgia" pitchFamily="18" charset="0"/>
              </a:rPr>
              <a:t>ife </a:t>
            </a:r>
            <a:r>
              <a:rPr lang="en-US" sz="1400" dirty="0" smtClean="0">
                <a:latin typeface="Georgia" pitchFamily="18" charset="0"/>
              </a:rPr>
              <a:t>was more</a:t>
            </a:r>
            <a:r>
              <a:rPr lang="en-US" sz="1400" dirty="0" smtClean="0">
                <a:latin typeface="Georgia" pitchFamily="18" charset="0"/>
              </a:rPr>
              <a:t>…   simple.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16385" name="Picture 1" descr="C:\Users\owner\Desktop\New Folder\ireland\Pictures\Microsoft Clip Organizer\AG00120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590800"/>
            <a:ext cx="2957512" cy="2099834"/>
          </a:xfrm>
          <a:prstGeom prst="rect">
            <a:avLst/>
          </a:prstGeom>
          <a:noFill/>
        </p:spPr>
      </p:pic>
      <p:pic>
        <p:nvPicPr>
          <p:cNvPr id="3074" name="Picture 2" descr="lif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886200"/>
            <a:ext cx="34514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4572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La vie </a:t>
            </a:r>
            <a:r>
              <a:rPr lang="en-US" sz="2400" dirty="0" err="1" smtClean="0">
                <a:latin typeface="Georgia" pitchFamily="18" charset="0"/>
              </a:rPr>
              <a:t>était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moins</a:t>
            </a:r>
            <a:r>
              <a:rPr lang="en-US" sz="2400" dirty="0" smtClean="0">
                <a:latin typeface="Georgia" pitchFamily="18" charset="0"/>
              </a:rPr>
              <a:t>… </a:t>
            </a:r>
            <a:r>
              <a:rPr lang="en-US" sz="2400" dirty="0" err="1" smtClean="0">
                <a:latin typeface="Georgia" pitchFamily="18" charset="0"/>
              </a:rPr>
              <a:t>compliquée</a:t>
            </a:r>
            <a:r>
              <a:rPr lang="en-US" sz="2400" dirty="0" smtClean="0">
                <a:latin typeface="Georgia" pitchFamily="18" charset="0"/>
              </a:rPr>
              <a:t>.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12954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L</a:t>
            </a:r>
            <a:r>
              <a:rPr lang="en-US" sz="1400" dirty="0" smtClean="0">
                <a:latin typeface="Georgia" pitchFamily="18" charset="0"/>
              </a:rPr>
              <a:t>ife </a:t>
            </a:r>
            <a:r>
              <a:rPr lang="en-US" sz="1400" dirty="0" smtClean="0">
                <a:latin typeface="Georgia" pitchFamily="18" charset="0"/>
              </a:rPr>
              <a:t>was less </a:t>
            </a:r>
            <a:r>
              <a:rPr lang="en-US" sz="1400" dirty="0" smtClean="0">
                <a:latin typeface="Georgia" pitchFamily="18" charset="0"/>
              </a:rPr>
              <a:t>… complicated.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15361" name="Picture 1" descr="C:\Users\owner\Desktop\New Folder\ireland\Pictures\Microsoft Clip Organizer\j028359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0"/>
            <a:ext cx="3265487" cy="3265487"/>
          </a:xfrm>
          <a:prstGeom prst="rect">
            <a:avLst/>
          </a:prstGeom>
          <a:noFill/>
        </p:spPr>
      </p:pic>
      <p:pic>
        <p:nvPicPr>
          <p:cNvPr id="5" name="Picture 2" descr="lif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86000"/>
            <a:ext cx="34514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nimate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6953"/>
            <a:ext cx="7529945" cy="647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0" y="685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Georgia" pitchFamily="18" charset="0"/>
              </a:rPr>
              <a:t>a</a:t>
            </a:r>
            <a:r>
              <a:rPr lang="en-US" sz="3600" dirty="0" err="1" smtClean="0">
                <a:latin typeface="Georgia" pitchFamily="18" charset="0"/>
              </a:rPr>
              <a:t>nimé</a:t>
            </a:r>
            <a:r>
              <a:rPr lang="en-US" sz="3600" dirty="0" smtClean="0">
                <a:latin typeface="Georgia" pitchFamily="18" charset="0"/>
              </a:rPr>
              <a:t>(e)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exciting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337" name="Picture 1" descr="C:\Users\owner\Desktop\New Folder\ireland\Pictures\Microsoft Clip Organizer\j028892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756485"/>
            <a:ext cx="3276600" cy="3101515"/>
          </a:xfrm>
          <a:prstGeom prst="rect">
            <a:avLst/>
          </a:prstGeom>
          <a:noFill/>
        </p:spPr>
      </p:pic>
      <p:pic>
        <p:nvPicPr>
          <p:cNvPr id="7" name="Picture 6" descr="smokeball_lg_wh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990600"/>
            <a:ext cx="1057275" cy="1524000"/>
          </a:xfrm>
          <a:prstGeom prst="rect">
            <a:avLst/>
          </a:prstGeom>
        </p:spPr>
      </p:pic>
      <p:pic>
        <p:nvPicPr>
          <p:cNvPr id="8" name="Picture 7" descr="july_fourth_spinner_sparks_lg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4038600"/>
            <a:ext cx="1752600" cy="2190750"/>
          </a:xfrm>
          <a:prstGeom prst="rect">
            <a:avLst/>
          </a:prstGeom>
        </p:spPr>
      </p:pic>
      <p:pic>
        <p:nvPicPr>
          <p:cNvPr id="9" name="Picture 8" descr="july_fourth_rocket_rider_lg_cl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0" y="304800"/>
            <a:ext cx="2857500" cy="2286000"/>
          </a:xfrm>
          <a:prstGeom prst="rect">
            <a:avLst/>
          </a:prstGeom>
        </p:spPr>
      </p:pic>
      <p:pic>
        <p:nvPicPr>
          <p:cNvPr id="10" name="Picture 9" descr="teen_plug_ears_sparkler_lg_clr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2000" y="3733800"/>
            <a:ext cx="1951892" cy="274320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6858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latin typeface="Georgia" pitchFamily="18" charset="0"/>
              </a:rPr>
              <a:t>b</a:t>
            </a:r>
            <a:r>
              <a:rPr lang="en-US" sz="4000" dirty="0" err="1" smtClean="0">
                <a:latin typeface="Georgia" pitchFamily="18" charset="0"/>
              </a:rPr>
              <a:t>ruyant</a:t>
            </a:r>
            <a:r>
              <a:rPr lang="en-US" sz="4000" dirty="0" smtClean="0">
                <a:latin typeface="Georgia" pitchFamily="18" charset="0"/>
              </a:rPr>
              <a:t>(e)</a:t>
            </a:r>
            <a:endParaRPr lang="en-US" sz="40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905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noisy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313" name="Picture 1" descr="C:\Users\owner\Desktop\New Folder\ireland\Pictures\Microsoft Clip Organizer\j02836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352800"/>
            <a:ext cx="2514600" cy="2414016"/>
          </a:xfrm>
          <a:prstGeom prst="rect">
            <a:avLst/>
          </a:prstGeom>
          <a:noFill/>
        </p:spPr>
      </p:pic>
      <p:pic>
        <p:nvPicPr>
          <p:cNvPr id="13314" name="Picture 2" descr="C:\Users\owner\Desktop\New Folder\ireland\Pictures\Microsoft Clip Organizer\AG00379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5334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6700" y="685800"/>
            <a:ext cx="3086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>
                <a:latin typeface="Georgia" pitchFamily="18" charset="0"/>
              </a:rPr>
              <a:t>c</a:t>
            </a:r>
            <a:r>
              <a:rPr lang="en-US" sz="4800" dirty="0" err="1" smtClean="0">
                <a:latin typeface="Georgia" pitchFamily="18" charset="0"/>
              </a:rPr>
              <a:t>alme</a:t>
            </a:r>
            <a:endParaRPr lang="en-US" sz="48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0" y="16002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eorgia" pitchFamily="18" charset="0"/>
              </a:rPr>
              <a:t>calm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89" name="Picture 1" descr="C:\Users\owner\Desktop\New Folder\ireland\Pictures\Microsoft Clip Organizer\j03653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057400"/>
            <a:ext cx="3376612" cy="33766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85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7620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dangereux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smtClean="0">
                <a:latin typeface="Georgia" pitchFamily="18" charset="0"/>
              </a:rPr>
              <a:t>      (</a:t>
            </a:r>
            <a:r>
              <a:rPr lang="en-US" sz="2400" dirty="0" err="1" smtClean="0">
                <a:latin typeface="Georgia" pitchFamily="18" charset="0"/>
              </a:rPr>
              <a:t>dangereuse</a:t>
            </a:r>
            <a:r>
              <a:rPr lang="en-US" sz="2400" dirty="0" smtClean="0">
                <a:latin typeface="Georgia" pitchFamily="18" charset="0"/>
              </a:rPr>
              <a:t>)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1524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dangerous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265" name="Picture 1" descr="C:\Users\owner\Desktop\New Folder\ireland\Pictures\Microsoft Clip Organizer\bd0976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981200"/>
            <a:ext cx="3657600" cy="3580596"/>
          </a:xfrm>
          <a:prstGeom prst="rect">
            <a:avLst/>
          </a:prstGeom>
          <a:noFill/>
        </p:spPr>
      </p:pic>
      <p:pic>
        <p:nvPicPr>
          <p:cNvPr id="11266" name="Picture 2" descr="C:\Users\owner\Desktop\New Folder\ireland\Pictures\Microsoft Clip Organizer\j04315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2825" y="2176463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0" y="533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Je </a:t>
            </a:r>
            <a:r>
              <a:rPr lang="en-US" sz="2400" dirty="0" err="1" smtClean="0">
                <a:latin typeface="Georgia" pitchFamily="18" charset="0"/>
              </a:rPr>
              <a:t>regrette</a:t>
            </a:r>
            <a:r>
              <a:rPr lang="en-US" sz="2400" dirty="0" smtClean="0">
                <a:latin typeface="Georgia" pitchFamily="18" charset="0"/>
              </a:rPr>
              <a:t>  …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2400" y="12192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I miss…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9697" name="Picture 1" descr="C:\Users\owner\Desktop\New Folder\ireland\Pictures\Microsoft Clip Organizer\j02827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2819400" cy="281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1600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la </a:t>
            </a:r>
            <a:r>
              <a:rPr lang="en-US" sz="2400" dirty="0" err="1" smtClean="0">
                <a:latin typeface="Georgia" pitchFamily="18" charset="0"/>
              </a:rPr>
              <a:t>campagne</a:t>
            </a:r>
            <a:endParaRPr lang="en-US" sz="2400" dirty="0">
              <a:latin typeface="Georgia" pitchFamily="18" charset="0"/>
            </a:endParaRPr>
          </a:p>
        </p:txBody>
      </p:sp>
      <p:pic>
        <p:nvPicPr>
          <p:cNvPr id="1026" name="Picture 2" descr="countrys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895600"/>
            <a:ext cx="345389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248400" y="22098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The countryside</a:t>
            </a:r>
            <a:endParaRPr lang="en-US" sz="14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10668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Georgia" pitchFamily="18" charset="0"/>
              </a:rPr>
              <a:t>génial</a:t>
            </a:r>
            <a:r>
              <a:rPr lang="en-US" sz="4000" dirty="0" smtClean="0">
                <a:latin typeface="Georgia" pitchFamily="18" charset="0"/>
              </a:rPr>
              <a:t>(e)</a:t>
            </a:r>
            <a:endParaRPr lang="en-US" sz="4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22098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great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10241" name="Picture 1" descr="C:\Users\owner\Desktop\New Folder\ireland\Pictures\Microsoft Clip Organizer\j02838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429000"/>
            <a:ext cx="1524000" cy="2267414"/>
          </a:xfrm>
          <a:prstGeom prst="rect">
            <a:avLst/>
          </a:prstGeom>
          <a:noFill/>
        </p:spPr>
      </p:pic>
      <p:pic>
        <p:nvPicPr>
          <p:cNvPr id="10243" name="Picture 3" descr="C:\Users\owner\Desktop\New Folder\ireland\Pictures\Microsoft Clip Organizer\j028355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143000"/>
            <a:ext cx="2133600" cy="28041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219200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Georgia" pitchFamily="18" charset="0"/>
              </a:rPr>
              <a:t>mortel</a:t>
            </a:r>
            <a:r>
              <a:rPr lang="en-US" sz="4000" dirty="0" smtClean="0">
                <a:latin typeface="Georgia" pitchFamily="18" charset="0"/>
              </a:rPr>
              <a:t> (</a:t>
            </a:r>
            <a:r>
              <a:rPr lang="en-US" sz="4000" dirty="0" err="1" smtClean="0">
                <a:latin typeface="Georgia" pitchFamily="18" charset="0"/>
              </a:rPr>
              <a:t>mortelle</a:t>
            </a:r>
            <a:r>
              <a:rPr lang="en-US" sz="4000" dirty="0" smtClean="0">
                <a:latin typeface="Georgia" pitchFamily="18" charset="0"/>
              </a:rPr>
              <a:t>)</a:t>
            </a:r>
            <a:endParaRPr lang="en-US" sz="4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22860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deadly dull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9217" name="Picture 1" descr="C:\Users\owner\Desktop\New Folder\ireland\Pictures\Microsoft Clip Organizer\j03547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810000"/>
            <a:ext cx="1752600" cy="1675279"/>
          </a:xfrm>
          <a:prstGeom prst="rect">
            <a:avLst/>
          </a:prstGeom>
          <a:noFill/>
        </p:spPr>
      </p:pic>
      <p:pic>
        <p:nvPicPr>
          <p:cNvPr id="9218" name="Picture 2" descr="C:\Users\owner\Desktop\New Folder\ireland\Pictures\Microsoft Clip Organizer\j043437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600200"/>
            <a:ext cx="1870075" cy="1679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838200"/>
            <a:ext cx="632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latin typeface="Georgia" pitchFamily="18" charset="0"/>
              </a:rPr>
              <a:t>nul</a:t>
            </a:r>
            <a:r>
              <a:rPr lang="en-US" sz="4400" dirty="0" smtClean="0">
                <a:latin typeface="Georgia" pitchFamily="18" charset="0"/>
              </a:rPr>
              <a:t> (</a:t>
            </a:r>
            <a:r>
              <a:rPr lang="en-US" sz="4400" dirty="0" err="1" smtClean="0">
                <a:latin typeface="Georgia" pitchFamily="18" charset="0"/>
              </a:rPr>
              <a:t>nulle</a:t>
            </a:r>
            <a:r>
              <a:rPr lang="en-US" sz="4400" dirty="0" smtClean="0">
                <a:latin typeface="Georgia" pitchFamily="18" charset="0"/>
              </a:rPr>
              <a:t>)</a:t>
            </a:r>
            <a:endParaRPr lang="en-US" sz="4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18288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eorgia" pitchFamily="18" charset="0"/>
              </a:rPr>
              <a:t>worthless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194" name="Picture 2" descr="C:\Users\owner\Desktop\New Folder\ireland\Pictures\Microsoft Clip Organizer\j02836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133600"/>
            <a:ext cx="1795462" cy="1795462"/>
          </a:xfrm>
          <a:prstGeom prst="rect">
            <a:avLst/>
          </a:prstGeom>
          <a:noFill/>
        </p:spPr>
      </p:pic>
      <p:pic>
        <p:nvPicPr>
          <p:cNvPr id="8193" name="Picture 1" descr="C:\Users\owner\Desktop\New Folder\ireland\Pictures\Microsoft Clip Organizer\j023635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429000"/>
            <a:ext cx="1486580" cy="20242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6200" y="457200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latin typeface="Georgia" pitchFamily="18" charset="0"/>
              </a:rPr>
              <a:t>propre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1447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clean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169" name="Picture 1" descr="C:\Users\owner\Desktop\New Folder\ireland\Pictures\Microsoft Clip Organizer\j02839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447800"/>
            <a:ext cx="2501900" cy="2797263"/>
          </a:xfrm>
          <a:prstGeom prst="rect">
            <a:avLst/>
          </a:prstGeom>
          <a:noFill/>
        </p:spPr>
      </p:pic>
      <p:pic>
        <p:nvPicPr>
          <p:cNvPr id="7170" name="Picture 2" descr="C:\Users\owner\Desktop\New Folder\ireland\Pictures\Microsoft Clip Organizer\j03566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0"/>
            <a:ext cx="2819400" cy="29238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8382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Georgia" pitchFamily="18" charset="0"/>
              </a:rPr>
              <a:t>relaxant(e)</a:t>
            </a:r>
            <a:endParaRPr lang="en-US" sz="5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19812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relaxing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6145" name="Picture 1" descr="C:\Users\owner\Desktop\New Folder\ireland\Pictures\Microsoft Clip Organizer\j02867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743200"/>
            <a:ext cx="2971800" cy="2780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457200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Georgia" pitchFamily="18" charset="0"/>
              </a:rPr>
              <a:t>sale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1676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dirty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 descr="http://www.cowboyclipart.net/animals/anipig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819400"/>
            <a:ext cx="3152775" cy="1609726"/>
          </a:xfrm>
          <a:prstGeom prst="rect">
            <a:avLst/>
          </a:prstGeom>
          <a:noFill/>
        </p:spPr>
      </p:pic>
      <p:pic>
        <p:nvPicPr>
          <p:cNvPr id="5123" name="Picture 3" descr="C:\Users\owner\Desktop\New Folder\ireland\Pictures\Microsoft Clip Organizer\AG00211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09800"/>
            <a:ext cx="2514600" cy="22111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0" y="7620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Georgia" pitchFamily="18" charset="0"/>
              </a:rPr>
              <a:t>stressant</a:t>
            </a:r>
            <a:r>
              <a:rPr lang="en-US" sz="4800" dirty="0" smtClean="0">
                <a:latin typeface="Georgia" pitchFamily="18" charset="0"/>
              </a:rPr>
              <a:t>(e)</a:t>
            </a:r>
            <a:endParaRPr lang="en-US" sz="48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0" y="167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stressful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9" name="Picture 3" descr="C:\Users\owner\Desktop\New Folder\ireland\Pictures\Microsoft Clip Organizer\AG00281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14600"/>
            <a:ext cx="3105150" cy="21601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878 -0.06829 C -0.36753 -0.02454 -0.33611 0.01921 -0.31423 0.01574 C -0.29236 0.01226 -0.29114 -0.08959 -0.2677 -0.08889 C -0.24427 -0.0882 -0.20451 0.02245 -0.17378 0.0206 C -0.14305 0.01875 -0.11128 -0.09445 -0.08333 -0.1 C -0.05538 -0.10556 -0.01979 -0.0294 -0.0059 -0.01274 C 0.00799 0.00393 0.004 0.00185 -8.33333E-7 1.73472E-1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91 -0.04907 C -0.37414 0.00995 -0.34219 0.06898 -0.31789 0.06667 C -0.29358 0.06435 -0.28872 -0.06458 -0.25956 -0.06343 C -0.23039 -0.06227 -0.17379 0.07222 -0.14289 0.07315 C -0.11199 0.07407 -0.09758 -0.04491 -0.07379 -0.05718 C -0.05001 -0.06944 -0.02501 -0.03472 -6.66667E-6 -7.40741E-7 " pathEditMode="relative" ptsTypes="aaaa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743 0.3206 C 0.45643 0.13125 0.43559 -0.0581 0.40486 -0.08403 C 0.37413 -0.10995 0.32708 0.16065 0.29288 0.16505 C 0.25868 0.16945 0.23368 -0.04629 0.2 -0.05717 C 0.16632 -0.06805 0.12379 0.09051 0.09045 0.1 C 0.05712 0.10949 0.02847 0.05463 3.61111E-6 1.85185E-6 " pathEditMode="relative" ptsTypes="aaaaaA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838200"/>
            <a:ext cx="335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latin typeface="Georgia" pitchFamily="18" charset="0"/>
              </a:rPr>
              <a:t>tranquille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1905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peaceful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3" name="Picture 1" descr="C:\Users\owner\Desktop\New Folder\ireland\Pictures\Microsoft Clip Organizer\AG00628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4711700" cy="2979010"/>
          </a:xfrm>
          <a:prstGeom prst="rect">
            <a:avLst/>
          </a:prstGeom>
          <a:noFill/>
        </p:spPr>
      </p:pic>
      <p:pic>
        <p:nvPicPr>
          <p:cNvPr id="3074" name="Picture 2" descr="C:\Users\owner\Desktop\New Folder\ireland\Pictures\Microsoft Clip Organizer\j02365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362200"/>
            <a:ext cx="1752600" cy="20245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609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très</a:t>
            </a:r>
            <a:r>
              <a:rPr lang="en-US" sz="2400" dirty="0" smtClean="0">
                <a:latin typeface="Georgia" pitchFamily="18" charset="0"/>
              </a:rPr>
              <a:t> vivant(e)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11430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very lively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049" name="Picture 1" descr="C:\Users\owner\Desktop\New Folder\ireland\Pictures\Microsoft Clip Organizer\j030333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2890837" cy="2083486"/>
          </a:xfrm>
          <a:prstGeom prst="rect">
            <a:avLst/>
          </a:prstGeom>
          <a:noFill/>
        </p:spPr>
      </p:pic>
      <p:pic>
        <p:nvPicPr>
          <p:cNvPr id="2050" name="Picture 2" descr="C:\Users\owner\Desktop\New Folder\ireland\Pictures\Microsoft Clip Organizer\j023629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286000"/>
            <a:ext cx="2667000" cy="30348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13 -0.03009 C -0.47899 0.33935 -0.51267 0.7088 -0.4559 0.81597 C -0.39913 0.92315 -0.14062 0.72014 -0.10468 0.6125 C -0.06875 0.50533 -0.25781 0.27361 -0.24045 0.17153 C -0.22309 0.06945 -0.11163 0.03472 -4.72222E-6 1.48148E-6 " pathEditMode="relative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243 -0.0794 C 0.43802 0.30393 0.42361 0.68704 0.3441 0.76829 C 0.26458 0.84931 -0.01979 0.5169 -0.025 0.40625 C -0.03021 0.2956 0.30903 0.17222 0.31319 0.10463 C 0.31736 0.03704 0.15868 0.01852 3.88889E-6 7.40741E-7 " pathEditMode="relative" ptsTypes="aaa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24 -0.54607 C -0.09445 -0.46968 -0.12466 -0.39306 -0.11424 -0.36019 C -0.10382 -0.32732 0.00538 -0.37269 -0.00122 -0.34907 C -0.00782 -0.32546 -0.15365 -0.27708 -0.15348 -0.21898 C -0.1533 -0.16088 -0.07674 -0.08056 1.38778E-17 4.44444E-6 " pathEditMode="relative" ptsTypes="aaaaA">
                                      <p:cBhvr>
                                        <p:cTn id="12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198 0.4206 C -0.63593 0.33472 -0.60989 0.24907 -0.56076 0.25231 C -0.51163 0.25555 -0.40243 0.45856 -0.36666 0.43958 C -0.3309 0.4206 -0.37274 0.15231 -0.34653 0.13796 C -0.32031 0.12361 -0.22691 0.3743 -0.20955 0.35393 C -0.19218 0.33356 -0.26128 0.10069 -0.24288 0.01574 C -0.22448 -0.06922 -0.13941 -0.15301 -0.09896 -0.15556 C -0.0585 -0.15811 -0.02934 -0.07917 8.33333E-7 4.07407E-6 " pathEditMode="relative" ptsTypes="aaaaaaaA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1"/>
            <a:ext cx="8458200" cy="3657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This is a new past tense used to describe how things used to be in the past.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C’était</a:t>
            </a:r>
            <a:r>
              <a:rPr lang="en-US" dirty="0" smtClean="0"/>
              <a:t> beau.     =    It was beautiful.  </a:t>
            </a:r>
          </a:p>
          <a:p>
            <a:pPr>
              <a:buNone/>
            </a:pPr>
            <a:r>
              <a:rPr lang="en-US" dirty="0" smtClean="0"/>
              <a:t>La vie </a:t>
            </a:r>
            <a:r>
              <a:rPr lang="en-US" dirty="0" err="1" smtClean="0"/>
              <a:t>était</a:t>
            </a:r>
            <a:r>
              <a:rPr lang="en-US" dirty="0" smtClean="0"/>
              <a:t> plus simple.  = Life was more simple.</a:t>
            </a:r>
          </a:p>
          <a:p>
            <a:pPr>
              <a:buNone/>
            </a:pPr>
            <a:r>
              <a:rPr lang="en-US" dirty="0" smtClean="0"/>
              <a:t>Il y </a:t>
            </a:r>
            <a:r>
              <a:rPr lang="en-US" dirty="0" err="1" smtClean="0"/>
              <a:t>avait</a:t>
            </a:r>
            <a:r>
              <a:rPr lang="en-US" dirty="0" smtClean="0"/>
              <a:t> de </a:t>
            </a:r>
            <a:r>
              <a:rPr lang="en-US" dirty="0" err="1" smtClean="0"/>
              <a:t>jolis</a:t>
            </a:r>
            <a:r>
              <a:rPr lang="en-US" dirty="0" smtClean="0"/>
              <a:t> </a:t>
            </a:r>
            <a:r>
              <a:rPr lang="en-US" dirty="0" err="1" smtClean="0"/>
              <a:t>palmiers</a:t>
            </a:r>
            <a:r>
              <a:rPr lang="en-US" dirty="0" smtClean="0"/>
              <a:t>.  =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There were pretty trees.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5334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Mon </a:t>
            </a:r>
            <a:r>
              <a:rPr lang="en-US" sz="2400" dirty="0" err="1" smtClean="0">
                <a:latin typeface="Georgia" pitchFamily="18" charset="0"/>
              </a:rPr>
              <a:t>école</a:t>
            </a:r>
            <a:r>
              <a:rPr lang="en-US" sz="2400" dirty="0" smtClean="0">
                <a:latin typeface="Georgia" pitchFamily="18" charset="0"/>
              </a:rPr>
              <a:t> … me </a:t>
            </a:r>
            <a:r>
              <a:rPr lang="en-US" sz="2400" dirty="0" err="1" smtClean="0">
                <a:latin typeface="Georgia" pitchFamily="18" charset="0"/>
              </a:rPr>
              <a:t>manque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3600" y="1295400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My school is missing to me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8673" name="Picture 1" descr="C:\Users\owner\Desktop\New Folder\ireland\Pictures\Microsoft Clip Organizer\j02832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914400"/>
            <a:ext cx="3494087" cy="3494087"/>
          </a:xfrm>
          <a:prstGeom prst="rect">
            <a:avLst/>
          </a:prstGeom>
          <a:noFill/>
        </p:spPr>
      </p:pic>
      <p:pic>
        <p:nvPicPr>
          <p:cNvPr id="2050" name="Picture 2" descr="scho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1242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L’imparfait</a:t>
            </a:r>
            <a:r>
              <a:rPr lang="en-US" dirty="0" smtClean="0"/>
              <a:t> de ….</a:t>
            </a:r>
            <a:r>
              <a:rPr lang="en-US" sz="7200" dirty="0" err="1" smtClean="0">
                <a:solidFill>
                  <a:srgbClr val="FF0000"/>
                </a:solidFill>
              </a:rPr>
              <a:t>Être</a:t>
            </a:r>
            <a:endParaRPr lang="en-US" sz="7200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533400" y="1295400"/>
          <a:ext cx="80772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1524000">
                <a:tc>
                  <a:txBody>
                    <a:bodyPr/>
                    <a:lstStyle/>
                    <a:p>
                      <a:r>
                        <a:rPr lang="en-US" sz="8800" dirty="0" err="1" smtClean="0"/>
                        <a:t>J’ét</a:t>
                      </a:r>
                      <a:r>
                        <a:rPr lang="en-US" sz="8800" dirty="0" err="1" smtClean="0">
                          <a:solidFill>
                            <a:srgbClr val="FF0000"/>
                          </a:solidFill>
                        </a:rPr>
                        <a:t>ais</a:t>
                      </a:r>
                      <a:endParaRPr lang="en-US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Nous </a:t>
                      </a:r>
                      <a:r>
                        <a:rPr lang="en-US" sz="6000" dirty="0" err="1" smtClean="0"/>
                        <a:t>ét</a:t>
                      </a:r>
                      <a:r>
                        <a:rPr lang="en-US" sz="6000" dirty="0" err="1" smtClean="0">
                          <a:solidFill>
                            <a:srgbClr val="FF0000"/>
                          </a:solidFill>
                        </a:rPr>
                        <a:t>ions</a:t>
                      </a:r>
                      <a:endParaRPr lang="en-US" sz="6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6600" dirty="0" err="1" smtClean="0"/>
                        <a:t>Tu</a:t>
                      </a:r>
                      <a:r>
                        <a:rPr lang="en-US" sz="6600" dirty="0" smtClean="0"/>
                        <a:t> </a:t>
                      </a:r>
                      <a:r>
                        <a:rPr lang="en-US" sz="6600" dirty="0" err="1" smtClean="0"/>
                        <a:t>ét</a:t>
                      </a:r>
                      <a:r>
                        <a:rPr lang="en-US" sz="6600" dirty="0" err="1" smtClean="0">
                          <a:solidFill>
                            <a:srgbClr val="FF0000"/>
                          </a:solidFill>
                        </a:rPr>
                        <a:t>ais</a:t>
                      </a:r>
                      <a:endParaRPr lang="en-US" sz="6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err="1" smtClean="0"/>
                        <a:t>Vous</a:t>
                      </a:r>
                      <a:r>
                        <a:rPr lang="en-US" sz="6600" dirty="0" smtClean="0"/>
                        <a:t> </a:t>
                      </a:r>
                      <a:r>
                        <a:rPr lang="en-US" sz="6600" dirty="0" err="1" smtClean="0"/>
                        <a:t>ét</a:t>
                      </a:r>
                      <a:r>
                        <a:rPr lang="en-US" sz="6600" dirty="0" err="1" smtClean="0">
                          <a:solidFill>
                            <a:srgbClr val="FF0000"/>
                          </a:solidFill>
                        </a:rPr>
                        <a:t>iez</a:t>
                      </a:r>
                      <a:endParaRPr lang="en-US" sz="6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6600" dirty="0" smtClean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Il,</a:t>
                      </a:r>
                      <a:r>
                        <a:rPr lang="en-US" sz="4800" baseline="0" dirty="0" smtClean="0"/>
                        <a:t> </a:t>
                      </a:r>
                      <a:r>
                        <a:rPr lang="en-US" sz="4800" baseline="0" dirty="0" err="1" smtClean="0"/>
                        <a:t>elle</a:t>
                      </a:r>
                      <a:r>
                        <a:rPr lang="en-US" sz="4800" baseline="0" dirty="0" smtClean="0"/>
                        <a:t>, on </a:t>
                      </a:r>
                      <a:r>
                        <a:rPr lang="en-US" sz="4800" baseline="0" dirty="0" err="1" smtClean="0"/>
                        <a:t>ét</a:t>
                      </a:r>
                      <a:r>
                        <a:rPr lang="en-US" sz="4800" baseline="0" dirty="0" err="1" smtClean="0">
                          <a:solidFill>
                            <a:srgbClr val="FF0000"/>
                          </a:solidFill>
                        </a:rPr>
                        <a:t>ait</a:t>
                      </a:r>
                      <a:endParaRPr lang="en-US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err="1" smtClean="0"/>
                        <a:t>Ils</a:t>
                      </a:r>
                      <a:r>
                        <a:rPr lang="en-US" sz="4800" dirty="0" smtClean="0"/>
                        <a:t>, </a:t>
                      </a:r>
                      <a:r>
                        <a:rPr lang="en-US" sz="4800" dirty="0" err="1" smtClean="0"/>
                        <a:t>elles</a:t>
                      </a:r>
                      <a:r>
                        <a:rPr lang="en-US" sz="4800" dirty="0" smtClean="0"/>
                        <a:t> </a:t>
                      </a:r>
                      <a:r>
                        <a:rPr lang="en-US" sz="4800" dirty="0" err="1" smtClean="0"/>
                        <a:t>ét</a:t>
                      </a:r>
                      <a:r>
                        <a:rPr lang="en-US" sz="4800" dirty="0" err="1" smtClean="0">
                          <a:solidFill>
                            <a:srgbClr val="FF0000"/>
                          </a:solidFill>
                        </a:rPr>
                        <a:t>aient</a:t>
                      </a:r>
                      <a:endParaRPr lang="en-US" sz="4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L’imparfait</a:t>
            </a:r>
            <a:r>
              <a:rPr lang="en-US" dirty="0" smtClean="0"/>
              <a:t> de ….</a:t>
            </a:r>
            <a:r>
              <a:rPr lang="en-US" sz="7200" dirty="0" err="1" smtClean="0">
                <a:solidFill>
                  <a:srgbClr val="FF0000"/>
                </a:solidFill>
              </a:rPr>
              <a:t>avoir</a:t>
            </a:r>
            <a:endParaRPr lang="en-US" sz="7200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04800" y="1295400"/>
          <a:ext cx="83058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1524000">
                <a:tc>
                  <a:txBody>
                    <a:bodyPr/>
                    <a:lstStyle/>
                    <a:p>
                      <a:r>
                        <a:rPr lang="en-US" sz="8800" dirty="0" err="1" smtClean="0"/>
                        <a:t>J’av</a:t>
                      </a:r>
                      <a:r>
                        <a:rPr lang="en-US" sz="8800" dirty="0" err="1" smtClean="0">
                          <a:solidFill>
                            <a:srgbClr val="FF0000"/>
                          </a:solidFill>
                        </a:rPr>
                        <a:t>ais</a:t>
                      </a:r>
                      <a:endParaRPr lang="en-US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Nous </a:t>
                      </a:r>
                      <a:r>
                        <a:rPr lang="en-US" sz="6000" dirty="0" err="1" smtClean="0"/>
                        <a:t>av</a:t>
                      </a:r>
                      <a:r>
                        <a:rPr lang="en-US" sz="6000" dirty="0" err="1" smtClean="0">
                          <a:solidFill>
                            <a:srgbClr val="FF0000"/>
                          </a:solidFill>
                        </a:rPr>
                        <a:t>ions</a:t>
                      </a:r>
                      <a:endParaRPr lang="en-US" sz="6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6600" dirty="0" err="1" smtClean="0"/>
                        <a:t>Tu</a:t>
                      </a:r>
                      <a:r>
                        <a:rPr lang="en-US" sz="6600" dirty="0" smtClean="0"/>
                        <a:t> </a:t>
                      </a:r>
                      <a:r>
                        <a:rPr lang="en-US" sz="6600" dirty="0" err="1" smtClean="0"/>
                        <a:t>av</a:t>
                      </a:r>
                      <a:r>
                        <a:rPr lang="en-US" sz="6600" dirty="0" err="1" smtClean="0">
                          <a:solidFill>
                            <a:srgbClr val="FF0000"/>
                          </a:solidFill>
                        </a:rPr>
                        <a:t>ais</a:t>
                      </a:r>
                      <a:endParaRPr lang="en-US" sz="6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err="1" smtClean="0"/>
                        <a:t>Vous</a:t>
                      </a:r>
                      <a:r>
                        <a:rPr lang="en-US" sz="6600" dirty="0" smtClean="0"/>
                        <a:t> </a:t>
                      </a:r>
                      <a:r>
                        <a:rPr lang="en-US" sz="6600" dirty="0" err="1" smtClean="0"/>
                        <a:t>av</a:t>
                      </a:r>
                      <a:r>
                        <a:rPr lang="en-US" sz="6600" dirty="0" err="1" smtClean="0">
                          <a:solidFill>
                            <a:srgbClr val="FF0000"/>
                          </a:solidFill>
                        </a:rPr>
                        <a:t>iez</a:t>
                      </a:r>
                      <a:endParaRPr lang="en-US" sz="6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6600" dirty="0" smtClean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Il,</a:t>
                      </a:r>
                      <a:r>
                        <a:rPr lang="en-US" sz="4800" baseline="0" dirty="0" smtClean="0"/>
                        <a:t> </a:t>
                      </a:r>
                      <a:r>
                        <a:rPr lang="en-US" sz="4800" baseline="0" dirty="0" err="1" smtClean="0"/>
                        <a:t>elle</a:t>
                      </a:r>
                      <a:r>
                        <a:rPr lang="en-US" sz="4800" baseline="0" dirty="0" smtClean="0"/>
                        <a:t>, on </a:t>
                      </a:r>
                      <a:r>
                        <a:rPr lang="en-US" sz="4800" dirty="0" err="1" smtClean="0"/>
                        <a:t>av</a:t>
                      </a:r>
                      <a:r>
                        <a:rPr lang="en-US" sz="4800" baseline="0" dirty="0" err="1" smtClean="0">
                          <a:solidFill>
                            <a:srgbClr val="FF0000"/>
                          </a:solidFill>
                        </a:rPr>
                        <a:t>ait</a:t>
                      </a:r>
                      <a:endParaRPr lang="en-US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err="1" smtClean="0"/>
                        <a:t>Ils</a:t>
                      </a:r>
                      <a:r>
                        <a:rPr lang="en-US" sz="4800" dirty="0" smtClean="0"/>
                        <a:t>, </a:t>
                      </a:r>
                      <a:r>
                        <a:rPr lang="en-US" sz="4800" dirty="0" err="1" smtClean="0"/>
                        <a:t>elles</a:t>
                      </a:r>
                      <a:r>
                        <a:rPr lang="en-US" sz="4800" dirty="0" smtClean="0"/>
                        <a:t> </a:t>
                      </a:r>
                      <a:r>
                        <a:rPr lang="en-US" sz="4800" dirty="0" err="1" smtClean="0"/>
                        <a:t>av</a:t>
                      </a:r>
                      <a:r>
                        <a:rPr lang="en-US" sz="4800" dirty="0" err="1" smtClean="0">
                          <a:solidFill>
                            <a:srgbClr val="FF0000"/>
                          </a:solidFill>
                        </a:rPr>
                        <a:t>aient</a:t>
                      </a:r>
                      <a:endParaRPr lang="en-US" sz="4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6600" dirty="0" smtClean="0"/>
              <a:t>FIN</a:t>
            </a:r>
            <a:endParaRPr lang="en-US" sz="1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838200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Georgia" pitchFamily="18" charset="0"/>
              </a:rPr>
              <a:t>Mes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copains</a:t>
            </a:r>
            <a:r>
              <a:rPr lang="en-US" sz="2800" dirty="0" smtClean="0">
                <a:latin typeface="Georgia" pitchFamily="18" charset="0"/>
              </a:rPr>
              <a:t>… me </a:t>
            </a:r>
            <a:r>
              <a:rPr lang="en-US" sz="2800" dirty="0" err="1" smtClean="0">
                <a:latin typeface="Georgia" pitchFamily="18" charset="0"/>
              </a:rPr>
              <a:t>manquent</a:t>
            </a:r>
            <a:endParaRPr lang="en-US" sz="28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0" y="1600200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My friends are missing to me.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7649" name="Picture 1" descr="C:\Users\owner\Desktop\New Folder\ireland\Pictures\Microsoft Clip Organizer\j02853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828800"/>
            <a:ext cx="2819400" cy="2799821"/>
          </a:xfrm>
          <a:prstGeom prst="rect">
            <a:avLst/>
          </a:prstGeom>
          <a:noFill/>
        </p:spPr>
      </p:pic>
      <p:pic>
        <p:nvPicPr>
          <p:cNvPr id="3074" name="Picture 2" descr="friends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05200"/>
            <a:ext cx="401193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858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Ce</a:t>
            </a:r>
            <a:r>
              <a:rPr lang="en-US" sz="2400" dirty="0" smtClean="0">
                <a:latin typeface="Georgia" pitchFamily="18" charset="0"/>
              </a:rPr>
              <a:t> qui me </a:t>
            </a:r>
            <a:r>
              <a:rPr lang="en-US" sz="2400" dirty="0" err="1" smtClean="0">
                <a:latin typeface="Georgia" pitchFamily="18" charset="0"/>
              </a:rPr>
              <a:t>manque</a:t>
            </a:r>
            <a:r>
              <a:rPr lang="en-US" sz="2400" dirty="0" smtClean="0">
                <a:latin typeface="Georgia" pitchFamily="18" charset="0"/>
              </a:rPr>
              <a:t>, </a:t>
            </a:r>
            <a:r>
              <a:rPr lang="en-US" sz="2400" dirty="0" err="1" smtClean="0">
                <a:latin typeface="Georgia" pitchFamily="18" charset="0"/>
              </a:rPr>
              <a:t>c’est</a:t>
            </a:r>
            <a:r>
              <a:rPr lang="en-US" sz="2400" dirty="0" smtClean="0">
                <a:latin typeface="Georgia" pitchFamily="18" charset="0"/>
              </a:rPr>
              <a:t>… </a:t>
            </a:r>
            <a:r>
              <a:rPr lang="en-US" sz="2400" dirty="0" err="1" smtClean="0">
                <a:latin typeface="Georgia" pitchFamily="18" charset="0"/>
              </a:rPr>
              <a:t>mon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ancienne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maison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8400" y="1295400"/>
            <a:ext cx="3162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What I really miss is</a:t>
            </a:r>
            <a:r>
              <a:rPr lang="en-US" sz="1400" dirty="0" smtClean="0">
                <a:latin typeface="Georgia" pitchFamily="18" charset="0"/>
              </a:rPr>
              <a:t>… my old house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6625" name="Picture 1" descr="C:\Users\owner\Desktop\New Folder\ireland\Pictures\Microsoft Clip Organizer\pe0226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2497617" cy="3048000"/>
          </a:xfrm>
          <a:prstGeom prst="rect">
            <a:avLst/>
          </a:prstGeom>
          <a:noFill/>
        </p:spPr>
      </p:pic>
      <p:pic>
        <p:nvPicPr>
          <p:cNvPr id="1026" name="Picture 2" descr="houseinh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2484" y="2819400"/>
            <a:ext cx="265018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7100" y="914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Tu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>
                <a:latin typeface="Georgia" pitchFamily="18" charset="0"/>
              </a:rPr>
              <a:t>v</a:t>
            </a:r>
            <a:r>
              <a:rPr lang="en-US" sz="2400" dirty="0" smtClean="0">
                <a:latin typeface="Georgia" pitchFamily="18" charset="0"/>
              </a:rPr>
              <a:t>as </a:t>
            </a:r>
            <a:r>
              <a:rPr lang="en-US" sz="2400" dirty="0" err="1" smtClean="0">
                <a:latin typeface="Georgia" pitchFamily="18" charset="0"/>
              </a:rPr>
              <a:t>t’y</a:t>
            </a:r>
            <a:r>
              <a:rPr lang="en-US" sz="2400" dirty="0" smtClean="0">
                <a:latin typeface="Georgia" pitchFamily="18" charset="0"/>
              </a:rPr>
              <a:t> faire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9500" y="1524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You’ll get used to it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5601" name="Picture 1" descr="C:\Users\owner\Desktop\New Folder\ireland\Pictures\Microsoft Clip Organizer\j041088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200"/>
            <a:ext cx="3417888" cy="3446463"/>
          </a:xfrm>
          <a:prstGeom prst="rect">
            <a:avLst/>
          </a:prstGeom>
          <a:noFill/>
        </p:spPr>
      </p:pic>
      <p:pic>
        <p:nvPicPr>
          <p:cNvPr id="2050" name="Picture 2" descr="get used"/>
          <p:cNvPicPr>
            <a:picLocks noChangeAspect="1" noChangeArrowheads="1"/>
          </p:cNvPicPr>
          <p:nvPr/>
        </p:nvPicPr>
        <p:blipFill>
          <a:blip r:embed="rId3" cstate="print"/>
          <a:srcRect r="-260" b="28571"/>
          <a:stretch>
            <a:fillRect/>
          </a:stretch>
        </p:blipFill>
        <p:spPr bwMode="auto">
          <a:xfrm>
            <a:off x="609600" y="16002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et used"/>
          <p:cNvPicPr>
            <a:picLocks noChangeAspect="1" noChangeArrowheads="1"/>
          </p:cNvPicPr>
          <p:nvPr/>
        </p:nvPicPr>
        <p:blipFill>
          <a:blip r:embed="rId3" cstate="print"/>
          <a:srcRect r="-260" b="28571"/>
          <a:stretch>
            <a:fillRect/>
          </a:stretch>
        </p:blipFill>
        <p:spPr bwMode="auto">
          <a:xfrm>
            <a:off x="6400800" y="17526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2300" y="7620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Fais-toi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une</a:t>
            </a:r>
            <a:r>
              <a:rPr lang="en-US" sz="2400" dirty="0" smtClean="0">
                <a:latin typeface="Georgia" pitchFamily="18" charset="0"/>
              </a:rPr>
              <a:t> raison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3800" y="12954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Make the best of it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4578" name="Picture 2" descr="http://www.picturesof.net/_images_300/Chubby_Kid_Dropped_His_Ice_Cream_Royalty_Free_Clipart_Picture_090124-212465-8590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4343400"/>
            <a:ext cx="2074545" cy="2095500"/>
          </a:xfrm>
          <a:prstGeom prst="rect">
            <a:avLst/>
          </a:prstGeom>
          <a:noFill/>
        </p:spPr>
      </p:pic>
      <p:pic>
        <p:nvPicPr>
          <p:cNvPr id="24581" name="Picture 5" descr="C:\Users\owner\AppData\Local\Microsoft\Windows\Temporary Internet Files\Content.IE5\020LUUH4\MCTN00666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2161515" cy="18660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868 -0.00047 C 0.17466 -0.09066 0.24063 -0.18016 0.23681 -0.11518 C 0.23299 -0.04973 0.07344 0.35268 0.08507 0.39153 C 0.09705 0.43038 0.24219 0.11794 0.30834 0.11794 C 0.37431 0.11794 0.45278 0.34574 0.48177 0.39153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0" y="8382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Tu</a:t>
            </a:r>
            <a:r>
              <a:rPr lang="en-US" sz="2400" dirty="0" smtClean="0">
                <a:latin typeface="Georgia" pitchFamily="18" charset="0"/>
              </a:rPr>
              <a:t> vas </a:t>
            </a:r>
            <a:r>
              <a:rPr lang="en-US" sz="2400" dirty="0" err="1" smtClean="0">
                <a:latin typeface="Georgia" pitchFamily="18" charset="0"/>
              </a:rPr>
              <a:t>te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plaire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ici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2800" y="14478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You’re going to like it here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3553" name="Picture 1" descr="C:\Users\owner\Desktop\New Folder\ireland\Pictures\Microsoft Clip Organizer\j01781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4367212" cy="31194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5650" y="457200"/>
            <a:ext cx="255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Georgia" pitchFamily="18" charset="0"/>
              </a:rPr>
              <a:t>C’était</a:t>
            </a:r>
            <a:r>
              <a:rPr lang="en-US" sz="2400" dirty="0" smtClean="0">
                <a:latin typeface="Georgia" pitchFamily="18" charset="0"/>
              </a:rPr>
              <a:t> comment?</a:t>
            </a:r>
            <a:endParaRPr lang="en-US" sz="24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0" y="9144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eorgia" pitchFamily="18" charset="0"/>
              </a:rPr>
              <a:t>What was it like?</a:t>
            </a:r>
            <a:endParaRPr lang="en-US" sz="1400" dirty="0">
              <a:latin typeface="Georgia" pitchFamily="18" charset="0"/>
            </a:endParaRPr>
          </a:p>
        </p:txBody>
      </p:sp>
      <p:pic>
        <p:nvPicPr>
          <p:cNvPr id="20481" name="Picture 1" descr="C:\Users\owner\Desktop\New Folder\ireland\Pictures\Microsoft Clip Organizer\j0395769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1524000"/>
            <a:ext cx="2057400" cy="5032599"/>
          </a:xfrm>
          <a:prstGeom prst="rect">
            <a:avLst/>
          </a:prstGeom>
          <a:noFill/>
        </p:spPr>
      </p:pic>
      <p:pic>
        <p:nvPicPr>
          <p:cNvPr id="20482" name="Picture 2" descr="C:\Users\owner\Desktop\New Folder\ireland\Pictures\Microsoft Clip Organizer\j03033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90800"/>
            <a:ext cx="1676400" cy="2155371"/>
          </a:xfrm>
          <a:prstGeom prst="rect">
            <a:avLst/>
          </a:prstGeom>
          <a:noFill/>
        </p:spPr>
      </p:pic>
      <p:pic>
        <p:nvPicPr>
          <p:cNvPr id="20483" name="Picture 3" descr="C:\Users\owner\Desktop\New Folder\ireland\Pictures\Microsoft Clip Organizer\AG00298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752600"/>
            <a:ext cx="1800469" cy="30201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310</Words>
  <Application>Microsoft Office PowerPoint</Application>
  <PresentationFormat>On-screen Show (4:3)</PresentationFormat>
  <Paragraphs>84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Allez, Viens 2 Chapitre 8.1 C’était comme ça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Imparfait</vt:lpstr>
      <vt:lpstr>L’imparfait de ….Être</vt:lpstr>
      <vt:lpstr>L’imparfait de ….avoir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Chapitre 8.1</dc:title>
  <dc:creator>owner</dc:creator>
  <cp:lastModifiedBy>Phyllis</cp:lastModifiedBy>
  <cp:revision>41</cp:revision>
  <dcterms:created xsi:type="dcterms:W3CDTF">2010-03-05T20:15:57Z</dcterms:created>
  <dcterms:modified xsi:type="dcterms:W3CDTF">2010-04-29T22:24:32Z</dcterms:modified>
</cp:coreProperties>
</file>